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38.png" ContentType="image/png"/>
  <Override PartName="/ppt/media/image8.png" ContentType="image/png"/>
  <Override PartName="/ppt/media/image3.png" ContentType="image/png"/>
  <Override PartName="/ppt/media/image33.png" ContentType="image/png"/>
  <Override PartName="/ppt/media/image13.png" ContentType="image/png"/>
  <Override PartName="/ppt/media/image44.jpeg" ContentType="image/jpeg"/>
  <Override PartName="/ppt/media/image45.png" ContentType="image/png"/>
  <Override PartName="/ppt/media/image46.png" ContentType="image/png"/>
  <Override PartName="/ppt/media/image11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1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slide30.xml" ContentType="application/vnd.openxmlformats-officedocument.presentationml.slide+xml"/>
  <Override PartName="/ppt/slides/slide5.xml" ContentType="application/vnd.openxmlformats-officedocument.presentationml.slide+xml"/>
  <Override PartName="/ppt/slides/slide31.xml" ContentType="application/vnd.openxmlformats-officedocument.presentationml.slide+xml"/>
  <Override PartName="/ppt/slides/slide6.xml" ContentType="application/vnd.openxmlformats-officedocument.presentationml.slide+xml"/>
  <Override PartName="/ppt/slides/slide32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F4F42A-E820-4FA3-9154-CBC37602E07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8999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40000" y="3273480"/>
            <a:ext cx="8999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5708DD-7E83-433A-AEDE-AC925D835C2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5400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51516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24B5BA-4E78-4EC6-BD16-D9C468B952A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583080" y="144000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625800" y="144000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540000" y="327348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583080" y="327348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625800" y="327348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142051-3C40-4DAB-9F0C-0F686528250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60F78DD-53B2-4D61-B89A-0C4A2072624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540000" y="1440000"/>
            <a:ext cx="8999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FEC6B8E-DCEB-42F4-9140-D2F6890956C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8999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F99F3B6-9956-4C22-B839-6E2148C9A86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3157A9D-D3D7-401F-A6B3-84B1E69D057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1AAAC49-3A12-4018-9638-0ECB1D2DB50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540000" y="90000"/>
            <a:ext cx="8999640" cy="458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F57E457-137E-49E4-9684-160410B32EE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5400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48D8CA8-62AA-4F2B-BBB8-9851AC66AE1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40000" y="1440000"/>
            <a:ext cx="8999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F11345-FF20-4EBC-A6A1-82140412A6B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51516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9F797EC-C314-41F2-9083-FA8245888C0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540000" y="3273480"/>
            <a:ext cx="8999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803EFDC-3CE7-448D-9E34-BE86D295368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8999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40000" y="3273480"/>
            <a:ext cx="8999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7C3B14C-7AC8-4F8B-B69E-4DA9EBAA6A5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5400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51516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360AAF9-7977-4588-8B10-57FB5984996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583080" y="144000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625800" y="144000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540000" y="327348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583080" y="327348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625800" y="327348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2A643CD-E23B-463B-9FDA-3649ADFDE8C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DD7F21D-C2FC-4815-A3F2-7B05B884C62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540000" y="1440000"/>
            <a:ext cx="8999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6237FF7-1314-4B9C-9E24-01A594127D2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8999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D927800-47A0-47F4-A3E5-192AB91A887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3797700-EEFC-424D-A655-780E2BF15DB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69810E4-A579-43DC-8F23-7F9FE64F25C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8999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DC3D93-ABCA-49F2-82FD-C3CDCBFAE74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540000" y="90000"/>
            <a:ext cx="8999640" cy="458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C704097-4E6A-4567-BA82-D301DF2BD5F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5400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9C3AC83-5848-4BD0-A90A-7CB924A449A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51516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F067F8C-83C4-4178-82A3-5E52EEFD674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540000" y="3273480"/>
            <a:ext cx="8999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9857D4F-9C95-4401-BE74-7720941A129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8999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540000" y="3273480"/>
            <a:ext cx="8999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67DE278-6152-4D5C-8098-F1FDEDB3057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5400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/>
          </p:nvPr>
        </p:nvSpPr>
        <p:spPr>
          <a:xfrm>
            <a:off x="51516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4EFDD37-87FB-49E4-889E-CAC272E724F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3583080" y="144000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625800" y="144000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/>
          </p:nvPr>
        </p:nvSpPr>
        <p:spPr>
          <a:xfrm>
            <a:off x="540000" y="327348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/>
          </p:nvPr>
        </p:nvSpPr>
        <p:spPr>
          <a:xfrm>
            <a:off x="3583080" y="327348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/>
          </p:nvPr>
        </p:nvSpPr>
        <p:spPr>
          <a:xfrm>
            <a:off x="6625800" y="3273480"/>
            <a:ext cx="2897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A468697-2F83-45C5-A5C7-1021A9D942D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E85F17-49C0-4542-9388-47773219622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DE13FE-0D02-47BF-AAD8-1EE3A670017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40000" y="90000"/>
            <a:ext cx="8999640" cy="458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1AC9E6-29C8-40B8-B3E5-E9551647292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5400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F7944D-8497-48AF-8021-44C8A040A84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151600" y="327348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B2360C-8110-4E88-B3A0-03EA3BFA9A8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540000" y="3273480"/>
            <a:ext cx="8999640" cy="167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E1BD91-3494-44BC-844D-F0E2404A49E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>
            <a:off x="0" y="3780000"/>
            <a:ext cx="10079640" cy="188964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blurRad="0" dir="16200000" dist="1800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ftr" idx="1"/>
          </p:nvPr>
        </p:nvSpPr>
        <p:spPr>
          <a:xfrm>
            <a:off x="3420000" y="5130000"/>
            <a:ext cx="3239640" cy="449640"/>
          </a:xfrm>
          <a:prstGeom prst="rect">
            <a:avLst/>
          </a:prstGeom>
          <a:noFill/>
          <a:ln w="0">
            <a:solidFill>
              <a:srgbClr val="808080"/>
            </a:solidFill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de-AT" sz="2400" spc="-1" strike="noStrike">
                <a:solidFill>
                  <a:srgbClr val="dbf5f9"/>
                </a:solidFill>
                <a:latin typeface="Source Sans Pro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de-AT" sz="2400" spc="-1" strike="noStrike">
                <a:solidFill>
                  <a:srgbClr val="dbf5f9"/>
                </a:solidFill>
                <a:latin typeface="Source Sans Pro"/>
              </a:rPr>
              <a:t>&lt;footer&gt;</a:t>
            </a:r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sldNum" idx="2"/>
          </p:nvPr>
        </p:nvSpPr>
        <p:spPr>
          <a:xfrm>
            <a:off x="7200000" y="5130000"/>
            <a:ext cx="2339640" cy="449640"/>
          </a:xfrm>
          <a:prstGeom prst="rect">
            <a:avLst/>
          </a:prstGeom>
          <a:noFill/>
          <a:ln w="0">
            <a:solidFill>
              <a:srgbClr val="808080"/>
            </a:solidFill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de-AT" sz="2400" spc="-1" strike="noStrike">
                <a:solidFill>
                  <a:srgbClr val="dbf5f9"/>
                </a:solidFill>
                <a:latin typeface="Source Sans Pro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8046E7C-31DF-4044-ADA0-F0312CE7E0CD}" type="slidenum">
              <a:rPr b="0" lang="de-AT" sz="2400" spc="-1" strike="noStrike">
                <a:solidFill>
                  <a:srgbClr val="dbf5f9"/>
                </a:solidFill>
                <a:latin typeface="Source Sans Pro"/>
              </a:rPr>
              <a:t>&lt;number&gt;</a:t>
            </a:fld>
            <a:endParaRPr b="0" lang="en-US" sz="2400" spc="-1" strike="noStrike"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dt" idx="3"/>
          </p:nvPr>
        </p:nvSpPr>
        <p:spPr>
          <a:xfrm>
            <a:off x="450000" y="5130000"/>
            <a:ext cx="2339640" cy="449640"/>
          </a:xfrm>
          <a:prstGeom prst="rect">
            <a:avLst/>
          </a:prstGeom>
          <a:noFill/>
          <a:ln w="0">
            <a:solidFill>
              <a:srgbClr val="808080"/>
            </a:solidFill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"/>
          <p:cNvSpPr/>
          <p:nvPr/>
        </p:nvSpPr>
        <p:spPr>
          <a:xfrm flipV="1">
            <a:off x="0" y="-720"/>
            <a:ext cx="10079640" cy="107964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blurRad="0" dir="5400000" dist="1080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40000" y="1440000"/>
            <a:ext cx="8999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ftr" idx="4"/>
          </p:nvPr>
        </p:nvSpPr>
        <p:spPr>
          <a:xfrm>
            <a:off x="3420000" y="5130000"/>
            <a:ext cx="3239640" cy="4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de-AT" sz="2400" spc="-1" strike="noStrike">
                <a:solidFill>
                  <a:srgbClr val="484848"/>
                </a:solidFill>
                <a:latin typeface="Source Sans Pro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de-AT" sz="2400" spc="-1" strike="noStrike">
                <a:solidFill>
                  <a:srgbClr val="484848"/>
                </a:solidFill>
                <a:latin typeface="Source Sans Pro"/>
              </a:rPr>
              <a:t>&lt;footer&gt;</a:t>
            </a:r>
            <a:endParaRPr b="0" lang="en-US" sz="2400" spc="-1" strike="noStrike">
              <a:latin typeface="Times New Roman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sldNum" idx="5"/>
          </p:nvPr>
        </p:nvSpPr>
        <p:spPr>
          <a:xfrm>
            <a:off x="7200000" y="5130000"/>
            <a:ext cx="2339640" cy="4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de-AT" sz="2400" spc="-1" strike="noStrike">
                <a:solidFill>
                  <a:srgbClr val="484848"/>
                </a:solidFill>
                <a:latin typeface="Source Sans Pro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E067A0C-DCED-43B4-B374-BC3FC3BE3C1E}" type="slidenum">
              <a:rPr b="0" lang="de-AT" sz="2400" spc="-1" strike="noStrike">
                <a:solidFill>
                  <a:srgbClr val="484848"/>
                </a:solidFill>
                <a:latin typeface="Source Sans Pro"/>
              </a:rPr>
              <a:t>&lt;number&gt;</a:t>
            </a:fld>
            <a:endParaRPr b="0" lang="en-US" sz="2400" spc="-1" strike="noStrike"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dt" idx="6"/>
          </p:nvPr>
        </p:nvSpPr>
        <p:spPr>
          <a:xfrm>
            <a:off x="540000" y="5130000"/>
            <a:ext cx="2339640" cy="4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"/>
          <p:cNvSpPr/>
          <p:nvPr/>
        </p:nvSpPr>
        <p:spPr>
          <a:xfrm flipV="1">
            <a:off x="0" y="-720"/>
            <a:ext cx="10079640" cy="107964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blurRad="0" dir="5400000" dist="1080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8999640" cy="98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40000" y="1440000"/>
            <a:ext cx="8999640" cy="35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ftr" idx="7"/>
          </p:nvPr>
        </p:nvSpPr>
        <p:spPr>
          <a:xfrm>
            <a:off x="3420000" y="5130000"/>
            <a:ext cx="3239640" cy="4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de-AT" sz="2400" spc="-1" strike="noStrike">
                <a:solidFill>
                  <a:srgbClr val="484848"/>
                </a:solidFill>
                <a:latin typeface="Source Sans Pro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de-AT" sz="2400" spc="-1" strike="noStrike">
                <a:solidFill>
                  <a:srgbClr val="484848"/>
                </a:solidFill>
                <a:latin typeface="Source Sans Pro"/>
              </a:rPr>
              <a:t>&lt;footer&gt;</a:t>
            </a:r>
            <a:endParaRPr b="0" lang="en-US" sz="2400" spc="-1" strike="noStrike">
              <a:latin typeface="Times New Roman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sldNum" idx="8"/>
          </p:nvPr>
        </p:nvSpPr>
        <p:spPr>
          <a:xfrm>
            <a:off x="7200000" y="5130000"/>
            <a:ext cx="2339640" cy="4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de-AT" sz="2400" spc="-1" strike="noStrike">
                <a:solidFill>
                  <a:srgbClr val="484848"/>
                </a:solidFill>
                <a:latin typeface="Source Sans Pro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D46855E-6093-4078-BD4A-4F4BD4F61487}" type="slidenum">
              <a:rPr b="0" lang="de-AT" sz="2400" spc="-1" strike="noStrike">
                <a:solidFill>
                  <a:srgbClr val="484848"/>
                </a:solidFill>
                <a:latin typeface="Source Sans Pro"/>
              </a:rPr>
              <a:t>&lt;number&gt;</a:t>
            </a:fld>
            <a:endParaRPr b="0" lang="en-US" sz="2400" spc="-1" strike="noStrike">
              <a:latin typeface="Times New Roman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dt" idx="9"/>
          </p:nvPr>
        </p:nvSpPr>
        <p:spPr>
          <a:xfrm>
            <a:off x="540000" y="5130000"/>
            <a:ext cx="2339640" cy="4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hyperlink" Target="https://learnopengl.com/" TargetMode="External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hyperlink" Target="https://discord.com/invite/udmRMSc" TargetMode="External"/><Relationship Id="rId3" Type="http://schemas.openxmlformats.org/officeDocument/2006/relationships/image" Target="../media/image40.png"/><Relationship Id="rId4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jpeg"/><Relationship Id="rId4" Type="http://schemas.openxmlformats.org/officeDocument/2006/relationships/image" Target="../media/image45.png"/><Relationship Id="rId5" Type="http://schemas.openxmlformats.org/officeDocument/2006/relationships/image" Target="../media/image46.png"/><Relationship Id="rId6" Type="http://schemas.openxmlformats.org/officeDocument/2006/relationships/image" Target="../media/image47.png"/><Relationship Id="rId7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0000" y="327240"/>
            <a:ext cx="8999640" cy="31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 fontScale="68000"/>
          </a:bodyPr>
          <a:p>
            <a:pPr>
              <a:lnSpc>
                <a:spcPct val="100000"/>
              </a:lnSpc>
              <a:buNone/>
            </a:pPr>
            <a:br>
              <a:rPr sz="6000"/>
            </a:br>
            <a:r>
              <a:rPr b="0" lang="en-US" sz="6000" spc="-1" strike="noStrike">
                <a:solidFill>
                  <a:srgbClr val="04617b"/>
                </a:solidFill>
                <a:latin typeface="Source Sans Pro Light"/>
              </a:rPr>
              <a:t>Self-starting as a 3D graphics programmer</a:t>
            </a:r>
            <a:br>
              <a:rPr sz="6000"/>
            </a:br>
            <a:br>
              <a:rPr sz="6000"/>
            </a:br>
            <a:endParaRPr b="0" lang="en-US" sz="60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subTitle"/>
          </p:nvPr>
        </p:nvSpPr>
        <p:spPr>
          <a:xfrm>
            <a:off x="450000" y="3870000"/>
            <a:ext cx="8999640" cy="116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700" spc="-1" strike="noStrike">
                <a:solidFill>
                  <a:srgbClr val="dbf5f9"/>
                </a:solidFill>
                <a:latin typeface="Source Sans Pro"/>
              </a:rPr>
              <a:t>Nick Driscoll</a:t>
            </a:r>
            <a:endParaRPr b="0" lang="en-US" sz="27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 fontScale="83000"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3D graphics pipeline illustration</a:t>
            </a:r>
            <a:endParaRPr b="0" lang="en-US" sz="4500" spc="-1" strike="noStrike">
              <a:latin typeface="Arial"/>
            </a:endParaRPr>
          </a:p>
        </p:txBody>
      </p:sp>
      <p:pic>
        <p:nvPicPr>
          <p:cNvPr id="145" name="" descr=""/>
          <p:cNvPicPr/>
          <p:nvPr/>
        </p:nvPicPr>
        <p:blipFill>
          <a:blip r:embed="rId2"/>
          <a:stretch/>
        </p:blipFill>
        <p:spPr>
          <a:xfrm>
            <a:off x="2121480" y="1371600"/>
            <a:ext cx="5650560" cy="3368160"/>
          </a:xfrm>
          <a:prstGeom prst="rect">
            <a:avLst/>
          </a:prstGeom>
          <a:ln w="18000">
            <a:noFill/>
          </a:ln>
        </p:spPr>
      </p:pic>
      <p:sp>
        <p:nvSpPr>
          <p:cNvPr id="146" name=""/>
          <p:cNvSpPr/>
          <p:nvPr/>
        </p:nvSpPr>
        <p:spPr>
          <a:xfrm>
            <a:off x="3655440" y="4675320"/>
            <a:ext cx="2829240" cy="58212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300" spc="-1" strike="noStrike">
                <a:latin typeface="Source Sans Pro"/>
              </a:rPr>
              <a:t>Simplified 3D graphics pipeline</a:t>
            </a:r>
            <a:endParaRPr b="0" lang="en-US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 fontScale="83000"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3D graphics pipeline: Conclusion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457200" y="13716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The previous steps are all there is to getting 3D triangles drawn on a 2D screen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We will now revisit each step in more detail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 fontScale="75000"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3D graphics pipeline: The Second Pass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50328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Three major steps comprise the pipeline: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1" lang="en-US" sz="2100" spc="-1" strike="noStrike">
                <a:latin typeface="Source Sans Pro"/>
              </a:rPr>
              <a:t>1 - Vertex processing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Source Sans Pro"/>
              </a:rPr>
              <a:t>Vertex positions are transformed from 3D world space into 2D screen space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2 - Rasterization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For each screen-space triangle, pixel coverage is determined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Vertex attributes (I.E. position) are interpolated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3 - Pixel processing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Pixels covered by the triangle are assigned a color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When a pixel has completed processing, it is written out to the rendertarget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Vertex processing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For each vertex in a particular draw call, a GPU program called the vertex shader will be executed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The primary responsibility of the vertex shader is to take a vertex represented in 3D world-space and output its 2D screen-space position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A “space” is just a coordinate system, like from math</a:t>
            </a:r>
            <a:endParaRPr b="0" lang="en-US" sz="21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The vertex shader is also responsible for any other per-vertex processing that you would like the GPU to do in a given draw call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Vertex processing cont.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“</a:t>
            </a:r>
            <a:r>
              <a:rPr b="0" lang="en-US" sz="2400" spc="-1" strike="noStrike">
                <a:latin typeface="Source Sans Pro"/>
              </a:rPr>
              <a:t>How exactly is a 3D world-space position transformed into a 2D screen-space position?“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I didn’t want this to become a math talk, but...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Oversimplified concepts from linear algebra: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Vector: a point in a space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Matrix: represents a transformation from one space to another</a:t>
            </a:r>
            <a:endParaRPr b="0" lang="en-US" sz="21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So, if you have a vector in space A, and you have a matrix that represents a transformation from space A to space B, then you can multiply the matrix with the vector to get the same vector in space B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Vertex processing cont.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Each object in the world will have at least one matrix that describes its position in the world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There will also be a matrix that represents the camera’s position in the world, as well as a matrix that describes how to project what the camera sees onto the screen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Position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Rotation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Field-of-view</a:t>
            </a:r>
            <a:endParaRPr b="0" lang="en-US" sz="2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Vertex processing illustration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In the following code sample, the vertex shader multiplies an input vertex by the matrix that represents the transform from 3D space to screen space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2"/>
          <a:stretch/>
        </p:blipFill>
        <p:spPr>
          <a:xfrm>
            <a:off x="2057400" y="2738520"/>
            <a:ext cx="5918040" cy="274752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 fontScale="75000"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3D graphics pipeline: The Second Pass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50328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Three major steps comprise the pipeline: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1 - Vertex processing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Vertex positions are transformed from 3D world space into 2D screen space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1" lang="en-US" sz="2100" spc="-1" strike="noStrike">
                <a:latin typeface="Source Sans Pro"/>
              </a:rPr>
              <a:t>2 - Rasterization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Source Sans Pro"/>
              </a:rPr>
              <a:t>For each screen-space triangle, pixel coverage is determined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Source Sans Pro"/>
              </a:rPr>
              <a:t>Vertex attributes (I.E. position) are interpolated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3 - Pixel processing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Pixels covered by the triangle are assigned a color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When a pixel has completed processing, it is written out to the rendertarget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Rasterization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3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After the transformation into screen space, the pixels that are covered by each triangle need to be determined via a process called rasterization 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Lucky for us, the hardware does all of the work!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Instead of being fully programmable like the vertex and pixel stages, the rasterization step only has configurable attributes: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Viewport/Scissor rectangles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Polygon mode (I.E. wireframe or solid)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Sampling rate (MSAA)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Lots more</a:t>
            </a:r>
            <a:endParaRPr b="0" lang="en-US" sz="2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Rasterization: vertex attributes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One of the most important concepts regarding the rasterizer is the concept of vertex attribute interpolation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Each vertex will have associated with it some pieces of data, called vertex attributes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3D position at minimum, but also any other desired data</a:t>
            </a:r>
            <a:endParaRPr b="0" lang="en-US" sz="21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The rasterizer takes special care to make sure that interpolated attributes are "perspective correct"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Who am I?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Self-taught programmer since HS, DevOps engineer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Been studying realtime 3D graphics programming since my graduation from OSU’s computer science program in 2019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Developing a physically-based renderer in Rust using Vulkan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Wanted to give new programmers interested in low-level graphics programming a foundation for learning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4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Rasterization cont.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Rasterized pixels will receive a value per vertex attribute that will be the linear interpolation of the three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In this example, each</a:t>
            </a:r>
            <a:br>
              <a:rPr sz="2400"/>
            </a:br>
            <a:r>
              <a:rPr b="0" lang="en-US" sz="2400" spc="-1" strike="noStrike">
                <a:latin typeface="Source Sans Pro"/>
              </a:rPr>
              <a:t>vertex has been assigned</a:t>
            </a:r>
            <a:br>
              <a:rPr sz="2400"/>
            </a:br>
            <a:r>
              <a:rPr b="0" lang="en-US" sz="2400" spc="-1" strike="noStrike">
                <a:latin typeface="Source Sans Pro"/>
              </a:rPr>
              <a:t>a solid color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You can see how each</a:t>
            </a:r>
            <a:br>
              <a:rPr sz="2400"/>
            </a:br>
            <a:r>
              <a:rPr b="0" lang="en-US" sz="2400" spc="-1" strike="noStrike">
                <a:latin typeface="Source Sans Pro"/>
              </a:rPr>
              <a:t>pixel has been</a:t>
            </a:r>
            <a:br>
              <a:rPr sz="2400"/>
            </a:br>
            <a:r>
              <a:rPr b="0" lang="en-US" sz="2400" spc="-1" strike="noStrike">
                <a:latin typeface="Source Sans Pro"/>
              </a:rPr>
              <a:t>assigned a color in</a:t>
            </a:r>
            <a:br>
              <a:rPr sz="2400"/>
            </a:br>
            <a:r>
              <a:rPr b="0" lang="en-US" sz="2400" spc="-1" strike="noStrike">
                <a:latin typeface="Source Sans Pro"/>
              </a:rPr>
              <a:t>proportion to how close it</a:t>
            </a:r>
            <a:br>
              <a:rPr sz="2400"/>
            </a:br>
            <a:r>
              <a:rPr b="0" lang="en-US" sz="2400" spc="-1" strike="noStrike">
                <a:latin typeface="Source Sans Pro"/>
              </a:rPr>
              <a:t>is to each vertex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68" name="" descr=""/>
          <p:cNvPicPr/>
          <p:nvPr/>
        </p:nvPicPr>
        <p:blipFill>
          <a:blip r:embed="rId2"/>
          <a:stretch/>
        </p:blipFill>
        <p:spPr>
          <a:xfrm>
            <a:off x="5257800" y="2595600"/>
            <a:ext cx="3585960" cy="266184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 fontScale="75000"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3D graphics pipeline: The Second Pass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50328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Three major steps comprise the pipeline: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1 - Vertex processing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Vertex positions are transformed from 3D world space into 2D screen space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2 - Rasterization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For each screen-space triangle, pixel coverage is determined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Vertex attributes (I.E. position) are interpolated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1" lang="en-US" sz="2100" spc="-1" strike="noStrike">
                <a:latin typeface="Source Sans Pro"/>
              </a:rPr>
              <a:t>3 - Pixel processing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Source Sans Pro"/>
              </a:rPr>
              <a:t>Pixels covered by the triangle are assigned a color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Source Sans Pro"/>
              </a:rPr>
              <a:t>When a pixel has completed processing, it is written out to the rendertarget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Pixel processing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Each rasterized triangle will cover some number of pixels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For each of these pixels, the pixel shader’s code will be executed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The output of this shader will be the final color value that the pixel will be on screen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This is where all logic related to lighting, textures, shadows, etc. happen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Pixel shader example</a:t>
            </a:r>
            <a:endParaRPr b="0" lang="en-US" sz="4500" spc="-1" strike="noStrike">
              <a:latin typeface="Arial"/>
            </a:endParaRPr>
          </a:p>
        </p:txBody>
      </p:sp>
      <p:pic>
        <p:nvPicPr>
          <p:cNvPr id="174" name="" descr=""/>
          <p:cNvPicPr/>
          <p:nvPr/>
        </p:nvPicPr>
        <p:blipFill>
          <a:blip r:embed="rId2"/>
          <a:stretch/>
        </p:blipFill>
        <p:spPr>
          <a:xfrm>
            <a:off x="4800600" y="1143000"/>
            <a:ext cx="5257440" cy="1924920"/>
          </a:xfrm>
          <a:prstGeom prst="rect">
            <a:avLst/>
          </a:prstGeom>
          <a:ln w="18000">
            <a:noFill/>
          </a:ln>
        </p:spPr>
      </p:pic>
      <p:pic>
        <p:nvPicPr>
          <p:cNvPr id="175" name="" descr=""/>
          <p:cNvPicPr/>
          <p:nvPr/>
        </p:nvPicPr>
        <p:blipFill>
          <a:blip r:embed="rId3"/>
          <a:stretch/>
        </p:blipFill>
        <p:spPr>
          <a:xfrm>
            <a:off x="6629400" y="3429000"/>
            <a:ext cx="2662200" cy="1976040"/>
          </a:xfrm>
          <a:prstGeom prst="rect">
            <a:avLst/>
          </a:prstGeom>
          <a:ln w="18000">
            <a:noFill/>
          </a:ln>
        </p:spPr>
      </p:pic>
      <p:pic>
        <p:nvPicPr>
          <p:cNvPr id="176" name="" descr=""/>
          <p:cNvPicPr/>
          <p:nvPr/>
        </p:nvPicPr>
        <p:blipFill>
          <a:blip r:embed="rId4"/>
          <a:stretch/>
        </p:blipFill>
        <p:spPr>
          <a:xfrm>
            <a:off x="228600" y="1143000"/>
            <a:ext cx="4392360" cy="2848320"/>
          </a:xfrm>
          <a:prstGeom prst="rect">
            <a:avLst/>
          </a:prstGeom>
          <a:ln w="18000">
            <a:noFill/>
          </a:ln>
        </p:spPr>
      </p:pic>
      <p:sp>
        <p:nvSpPr>
          <p:cNvPr id="177" name=""/>
          <p:cNvSpPr/>
          <p:nvPr/>
        </p:nvSpPr>
        <p:spPr>
          <a:xfrm>
            <a:off x="1371600" y="4090680"/>
            <a:ext cx="2057040" cy="39672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latin typeface="Source Sans Pro"/>
              </a:rPr>
              <a:t>Vertex shader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6172200" y="3031920"/>
            <a:ext cx="2742840" cy="39672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36000" rIns="36000" tIns="36000" bIns="36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latin typeface="Source Sans Pro"/>
              </a:rPr>
              <a:t>Pixel shader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Actually building something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50328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We just finished covering the main theory behind 3D graphics programming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How do we actually start writing code?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GPU APIs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Debugging tools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Resources for getting started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Presentations, Papers, and the wider community</a:t>
            </a:r>
            <a:endParaRPr b="0" lang="en-US" sz="2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Graphics/GPU APIs</a:t>
            </a: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	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50328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0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API – Application Programming Interface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Composed of data structures and function definitions</a:t>
            </a:r>
            <a:endParaRPr b="0" lang="en-US" sz="21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APIs for programming graphics can be sorted into two major categories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Graphics APIs – Older, designed specifically for graphics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Direct3D 11 (and lower versions)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OpenGL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GPU APIs – Newer, designed for general control of the GPU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Direct3D 12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Vulkan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Metal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Graphics debugging tools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50328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RenderDoc - Free MIT licensed graphics debugger that allows single-frame capture and detailed introspection of any application using most GPU APIs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Allows you to open any 3D graphics application and look at the API function calls it made during a particular frame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Invaluable for starting out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Vendor tools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50328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GPU vendors have official tools that are more fully featured but are less intuitive to use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NVIDIA Nsight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AMD Radeon GPU Profiler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Intel Graphics Frame Profiler </a:t>
            </a:r>
            <a:endParaRPr b="0" lang="en-US" sz="2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Resources for getting started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81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 u="sng">
                <a:solidFill>
                  <a:srgbClr val="0000ff"/>
                </a:solidFill>
                <a:uFillTx/>
                <a:latin typeface="Source Sans Pro"/>
                <a:hlinkClick r:id="rId2"/>
              </a:rPr>
              <a:t>https://learnopengl.com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Easy to digest, but can be inaccurate when going beyond the basics</a:t>
            </a:r>
            <a:endParaRPr b="0" lang="en-US" sz="21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Real-Time Rendering</a:t>
            </a:r>
            <a:br>
              <a:rPr sz="2400"/>
            </a:br>
            <a:r>
              <a:rPr b="0" lang="en-US" sz="2400" spc="-1" strike="noStrike">
                <a:latin typeface="Source Sans Pro"/>
              </a:rPr>
              <a:t>Fourth Edition (2018)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Broad survey of most realtime rendering</a:t>
            </a:r>
            <a:br>
              <a:rPr sz="2100"/>
            </a:br>
            <a:r>
              <a:rPr b="0" lang="en-US" sz="2100" spc="-1" strike="noStrike">
                <a:latin typeface="Source Sans Pro"/>
              </a:rPr>
              <a:t>techniques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Lacks depth, but provides plenty of terms</a:t>
            </a:r>
            <a:br>
              <a:rPr sz="2100"/>
            </a:br>
            <a:r>
              <a:rPr b="0" lang="en-US" sz="2100" spc="-1" strike="noStrike">
                <a:latin typeface="Source Sans Pro"/>
              </a:rPr>
              <a:t>to go look up later</a:t>
            </a:r>
            <a:br>
              <a:rPr sz="2100"/>
            </a:br>
            <a:r>
              <a:rPr b="0" lang="en-US" sz="2100" spc="-1" strike="noStrike">
                <a:latin typeface="Source Sans Pro"/>
              </a:rPr>
              <a:t> </a:t>
            </a:r>
            <a:endParaRPr b="0" lang="en-US" sz="2100" spc="-1" strike="noStrike">
              <a:latin typeface="Arial"/>
            </a:endParaRPr>
          </a:p>
        </p:txBody>
      </p:sp>
      <p:pic>
        <p:nvPicPr>
          <p:cNvPr id="189" name="" descr=""/>
          <p:cNvPicPr/>
          <p:nvPr/>
        </p:nvPicPr>
        <p:blipFill>
          <a:blip r:embed="rId3"/>
          <a:stretch/>
        </p:blipFill>
        <p:spPr>
          <a:xfrm>
            <a:off x="7014960" y="3201480"/>
            <a:ext cx="1671480" cy="205596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Papers? Please.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When you’re more intermediate and are looking to learn specific graphics techniques, one great place to look are the presentations and papers of graphics professionals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SIGGRAPH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ARXIV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Graphics Programming Weekly by Jendrik Ilner</a:t>
            </a:r>
            <a:endParaRPr b="0" lang="en-US" sz="2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Agenda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Define the technical problem of video game graphics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Intro to 3D graphics pipeline – high level algorithm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Detailed account of the three major pipeline stages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End with discussion of APIs, debugging tools, and how to learn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Discord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Graphics Programming discord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 u="sng">
                <a:solidFill>
                  <a:srgbClr val="0000ff"/>
                </a:solidFill>
                <a:uFillTx/>
                <a:latin typeface="Source Sans Pro"/>
                <a:hlinkClick r:id="rId2"/>
              </a:rPr>
              <a:t>https://discord.com/invite/udmRMSc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Can find API specific discords from there as well</a:t>
            </a:r>
            <a:endParaRPr b="0" lang="en-US" sz="21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Reading the occasional conversation can teach you a ton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3"/>
          <a:stretch/>
        </p:blipFill>
        <p:spPr>
          <a:xfrm>
            <a:off x="6400800" y="1143000"/>
            <a:ext cx="1256760" cy="125676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Miscellaneous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Code libraries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SDL2 for windowing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GLM for linear algebra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Dear ImGUI for simple in-app UI</a:t>
            </a:r>
            <a:endParaRPr b="0" lang="en-US" sz="2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" descr=""/>
          <p:cNvPicPr/>
          <p:nvPr/>
        </p:nvPicPr>
        <p:blipFill>
          <a:blip r:embed="rId2"/>
          <a:stretch/>
        </p:blipFill>
        <p:spPr>
          <a:xfrm>
            <a:off x="1143000" y="4686120"/>
            <a:ext cx="914040" cy="914040"/>
          </a:xfrm>
          <a:prstGeom prst="rect">
            <a:avLst/>
          </a:prstGeom>
          <a:ln w="18000">
            <a:noFill/>
          </a:ln>
        </p:spPr>
      </p:pic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Q&amp;A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Follow me on Mastodon: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4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4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My website: 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4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4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Link to slides: 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3"/>
          <a:stretch/>
        </p:blipFill>
        <p:spPr>
          <a:xfrm>
            <a:off x="4800600" y="1143000"/>
            <a:ext cx="1142640" cy="1142640"/>
          </a:xfrm>
          <a:prstGeom prst="rect">
            <a:avLst/>
          </a:prstGeom>
          <a:ln w="18000">
            <a:noFill/>
          </a:ln>
        </p:spPr>
      </p:pic>
      <p:pic>
        <p:nvPicPr>
          <p:cNvPr id="201" name="" descr=""/>
          <p:cNvPicPr/>
          <p:nvPr/>
        </p:nvPicPr>
        <p:blipFill>
          <a:blip r:embed="rId4"/>
          <a:stretch/>
        </p:blipFill>
        <p:spPr>
          <a:xfrm>
            <a:off x="1143000" y="1780200"/>
            <a:ext cx="914040" cy="914040"/>
          </a:xfrm>
          <a:prstGeom prst="rect">
            <a:avLst/>
          </a:prstGeom>
          <a:ln w="18000">
            <a:noFill/>
          </a:ln>
        </p:spPr>
      </p:pic>
      <p:pic>
        <p:nvPicPr>
          <p:cNvPr id="202" name="" descr=""/>
          <p:cNvPicPr/>
          <p:nvPr/>
        </p:nvPicPr>
        <p:blipFill>
          <a:blip r:embed="rId5"/>
          <a:srcRect l="3275" t="3275" r="13" b="25"/>
          <a:stretch/>
        </p:blipFill>
        <p:spPr>
          <a:xfrm>
            <a:off x="2971800" y="3200400"/>
            <a:ext cx="914040" cy="914040"/>
          </a:xfrm>
          <a:prstGeom prst="rect">
            <a:avLst/>
          </a:prstGeom>
          <a:ln w="18000">
            <a:noFill/>
          </a:ln>
        </p:spPr>
      </p:pic>
      <p:pic>
        <p:nvPicPr>
          <p:cNvPr id="203" name="" descr=""/>
          <p:cNvPicPr/>
          <p:nvPr/>
        </p:nvPicPr>
        <p:blipFill>
          <a:blip r:embed="rId6"/>
          <a:stretch/>
        </p:blipFill>
        <p:spPr>
          <a:xfrm>
            <a:off x="5091480" y="2743200"/>
            <a:ext cx="4836960" cy="281160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Note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Disclaimer: No statements made here will be authoritative or 100% accurate in all cases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These slides will be available online after the talk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No need to squint to read code samples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All code samples are in GLSL</a:t>
            </a:r>
            <a:endParaRPr b="0" lang="en-US" sz="2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 fontScale="83000"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What are we not talking about here?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Won’t be discussed: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Artist-facing responsibilities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Creating models/animations/textures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Super-modern stuff, raytracing, mesh shaders, etc.</a:t>
            </a:r>
            <a:endParaRPr b="0" lang="en-US" sz="21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54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The task at hand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Video games display graphics on a screen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2D grid of square pixels (1920x1080 for 1080p)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Each pixel can be exactly one color at a time (represented as an RGB triplet)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The current “screen“ being rendered to is called the "rendertarget" or "framebuffer"</a:t>
            </a:r>
            <a:endParaRPr b="0" lang="en-US" sz="21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The game must draw/render images by computing each pixel’s color value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The individual images produced by the game are typically referred to as frames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3D to 2D?​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We want to be able to render a frame given a description of a particular 3D scene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3D Objects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Camera position and orientation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Light sources</a:t>
            </a:r>
            <a:endParaRPr b="0" lang="en-US" sz="21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How do we represent 3D objects in a way that a computer can understand?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3D object surfaces are made up of a bunch of triangles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One list (array) of 3D vertex positions (Vertex buffer)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One list (array) of triangle connectivity info (Index buffer)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Together these buffers describe a list of triangles</a:t>
            </a:r>
            <a:endParaRPr b="0" lang="en-US" sz="18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We want an algorithm that can take triangle lists as input and produce</a:t>
            </a:r>
            <a:br>
              <a:rPr sz="2400"/>
            </a:br>
            <a:r>
              <a:rPr b="0" lang="en-US" sz="2400" spc="-1" strike="noStrike">
                <a:latin typeface="Source Sans Pro"/>
              </a:rPr>
              <a:t>colored on-screen pixels as output...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Enter: 3D graphics pipeline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50328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7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The main algorithm that allows programs to render 3D objects is the 3D graphics pipeline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The pipeline accepts a list of triangles as input, and as output it writes colored pixels to a specified rendertarget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One run through of this pipeline is called a "draw call"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Much of the pipeline’s behavior is defined through configurable state, meaning some input data is defined in advance of the draw call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502920" y="90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4500" spc="-1" strike="noStrike">
                <a:solidFill>
                  <a:srgbClr val="ffffff"/>
                </a:solidFill>
                <a:latin typeface="Source Sans Pro Light"/>
              </a:rPr>
              <a:t>Enter: 3D graphics pipeline</a:t>
            </a:r>
            <a:endParaRPr b="0" lang="en-US" sz="45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503280" y="1440000"/>
            <a:ext cx="9021600" cy="349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000"/>
          </a:bodyPr>
          <a:p>
            <a:pPr marL="432000" indent="-324000">
              <a:lnSpc>
                <a:spcPct val="100000"/>
              </a:lnSpc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Source Sans Pro"/>
              </a:rPr>
              <a:t>Three major steps comprise the pipeline: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1 - Vertex processing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Vertex positions are transformed from 3D world space into 2D screen space, along with any other per-vertex work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2 - Rasterization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For each screen-space triangle, pixel coverage is determined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Vertex attributes (I.E. position) are interpolated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latin typeface="Source Sans Pro"/>
              </a:rPr>
              <a:t>3 - Pixel processing</a:t>
            </a:r>
            <a:endParaRPr b="0" lang="en-US" sz="21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Pixels covered by the triangle are assigned a color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lnSpc>
                <a:spcPct val="100000"/>
              </a:lnSpc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Source Sans Pro"/>
              </a:rPr>
              <a:t>When a pixel has completed processing, it is written out to the rendertarget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1093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2023-06-03T15:06:22Z</dcterms:created>
  <dc:creator/>
  <dc:description/>
  <dc:language>en-US</dc:language>
  <cp:lastModifiedBy/>
  <dcterms:modified xsi:type="dcterms:W3CDTF">2023-06-20T19:44:44Z</dcterms:modified>
  <cp:revision>212</cp:revision>
  <dc:subject/>
  <dc:title>Vivid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